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79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3" r:id="rId10"/>
    <p:sldId id="264" r:id="rId11"/>
    <p:sldId id="265" r:id="rId12"/>
    <p:sldId id="268" r:id="rId13"/>
    <p:sldId id="269" r:id="rId14"/>
    <p:sldId id="266" r:id="rId15"/>
    <p:sldId id="270" r:id="rId16"/>
    <p:sldId id="271" r:id="rId17"/>
    <p:sldId id="272" r:id="rId18"/>
    <p:sldId id="278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11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787"/>
    <p:restoredTop sz="90929"/>
  </p:normalViewPr>
  <p:slideViewPr>
    <p:cSldViewPr>
      <p:cViewPr varScale="1">
        <p:scale>
          <a:sx n="71" d="100"/>
          <a:sy n="71" d="100"/>
        </p:scale>
        <p:origin x="-8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B0F25E-64CF-4937-B786-43FF59E35A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714B15-564F-4176-8F3A-416E6B383F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39FA8-7C02-404F-AEB8-8DC708B663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1B4D07E-7EA1-44AF-B670-196645C4A4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8C07A-7C56-4D30-B968-7C445E469D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9050B6-D53E-423E-AA3C-152684B69D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9B205-B3FF-466A-B8B4-310709004E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C23E1-6786-478B-B161-39DA24921F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76DDC-FC42-4E48-8F9D-D426236D75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A7FF5A-A64C-404F-B35A-7E6D5CC2E6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00BD0C-065F-41FC-88F3-F31E1E50C6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754B76-BC90-46AB-B89A-3AF8A2F332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1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21E9977-6B4D-4B16-B4D7-172AA9D1BD3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Ideas of Machiavelli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648200"/>
          </a:xfrm>
        </p:spPr>
        <p:txBody>
          <a:bodyPr/>
          <a:lstStyle/>
          <a:p>
            <a:pPr>
              <a:buNone/>
            </a:pPr>
            <a:r>
              <a:rPr lang="en-US" sz="2000" b="1" u="sng" dirty="0" smtClean="0"/>
              <a:t>Aim/Goals:</a:t>
            </a:r>
            <a:r>
              <a:rPr lang="en-US" sz="2000" dirty="0" smtClean="0"/>
              <a:t> To what extent are the ideas of Machiavelli alive today?</a:t>
            </a:r>
          </a:p>
          <a:p>
            <a:pPr>
              <a:buNone/>
            </a:pPr>
            <a:r>
              <a:rPr lang="en-US" sz="2000" b="1" u="sng" dirty="0" smtClean="0"/>
              <a:t>Do Now: </a:t>
            </a:r>
            <a:r>
              <a:rPr lang="en-US" sz="2000" dirty="0" smtClean="0"/>
              <a:t>Analyze this quote:</a:t>
            </a:r>
          </a:p>
          <a:p>
            <a:pPr>
              <a:buNone/>
            </a:pPr>
            <a:r>
              <a:rPr lang="en-US" sz="2000" b="1" i="1" dirty="0" smtClean="0"/>
              <a:t>“It is better to be feared than loved…”</a:t>
            </a:r>
          </a:p>
          <a:p>
            <a:pPr>
              <a:buNone/>
            </a:pPr>
            <a:r>
              <a:rPr lang="en-US" sz="2000" dirty="0" smtClean="0"/>
              <a:t>In a few sentences what do you think this means?</a:t>
            </a:r>
          </a:p>
          <a:p>
            <a:pPr>
              <a:buNone/>
            </a:pPr>
            <a:r>
              <a:rPr lang="en-US" sz="2000" b="1" u="sng" dirty="0" smtClean="0"/>
              <a:t>Homework:</a:t>
            </a:r>
            <a:r>
              <a:rPr lang="en-US" sz="2000" dirty="0" smtClean="0"/>
              <a:t>  How did the writings of Machiavelli reflect Renaissance beliefs? Why would the Catholic Church be critical of some Renaissance writers? </a:t>
            </a:r>
          </a:p>
          <a:p>
            <a:endParaRPr lang="en-US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7650" name="Picture 2" descr="http://thebsreport.files.wordpress.com/2009/11/lightbulb-ide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1981200"/>
            <a:ext cx="3810000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Structure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848600" cy="4419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/>
              <a:t>26 Chapters: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1-11: different types of dominions; ways to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	   acquire and keep them.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12-14: problems of military power.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15-26: attributes and ‘virtues’ of the prince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	     himself: an idealized portrait of a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	     certain kind of person [amoral &amp;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	     efficient prince]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The presentation of an ideal character is a Renaissance tendency.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/>
              <a:t>Author’s premise: human nature is evil;</a:t>
            </a:r>
          </a:p>
          <a:p>
            <a:pPr>
              <a:buFontTx/>
              <a:buNone/>
            </a:pPr>
            <a:r>
              <a:rPr lang="en-US"/>
              <a:t>	human nature remains constant over time.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/>
              <a:t>Author’s goal: to liberate Italy from both internal warring and foreign oppression.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Prince, Almost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/>
              <a:t>Machiavelli admired Cesare Borgia, son of Pope Alexander VI, makes him an embodied will to power, a model for supermen, beyond good and evil.</a:t>
            </a:r>
          </a:p>
        </p:txBody>
      </p:sp>
      <p:pic>
        <p:nvPicPr>
          <p:cNvPr id="16390" name="Picture 6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92188" y="1981200"/>
            <a:ext cx="3197225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Borgia’s Accomplishments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sz="2800"/>
              <a:t>Destroyed his disloyal generals, having first made their supporters his own.</a:t>
            </a:r>
          </a:p>
          <a:p>
            <a:pPr>
              <a:buFontTx/>
              <a:buChar char="-"/>
            </a:pPr>
            <a:r>
              <a:rPr lang="en-US" sz="2800"/>
              <a:t>Put Remirro de Orco in charge of Romagna. He pacified the province and united it (the bad guy); Borgia then instituted civil courts (good guy).</a:t>
            </a:r>
          </a:p>
          <a:p>
            <a:pPr>
              <a:buFontTx/>
              <a:buChar char="-"/>
            </a:pPr>
            <a:r>
              <a:rPr lang="en-US" sz="2800"/>
              <a:t>Had Remirro killed and displayed in public square. “The ferocity of this spectacle left those people at the same time gratified and awe-struck.”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Selections Read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/>
              <a:t>Chapter 6: On New Principalities Acquired by Means of One’s Own Arms &amp; Ingenuity.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He holds out several as examples: Moses, Cyrus, Romulus, Theseus.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What does he say they have received from fortune? (p. 248)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Why do they have problems upon winning a new place?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Qualities of a Strong Prince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Chapter 18: How a Prince Should Keep His Word.</a:t>
            </a:r>
          </a:p>
          <a:p>
            <a:pPr>
              <a:buFontTx/>
              <a:buNone/>
            </a:pPr>
            <a:r>
              <a:rPr lang="en-US"/>
              <a:t>When should a Prince keep his word? When not?</a:t>
            </a:r>
          </a:p>
          <a:p>
            <a:pPr>
              <a:buFontTx/>
              <a:buNone/>
            </a:pPr>
            <a:r>
              <a:rPr lang="en-US"/>
              <a:t>What is the most important quality for a Prince to seem to have?</a:t>
            </a:r>
          </a:p>
          <a:p>
            <a:pPr>
              <a:buFontTx/>
              <a:buNone/>
            </a:pPr>
            <a:r>
              <a:rPr lang="en-US"/>
              <a:t>Chapter 25: How Much Fortune Can Do in Human Affairs and How to Contend with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Final Words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/>
              <a:t>Chapter 26: Exhortation to Take Hold of Italy and Liberate Her from the Barbarians.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At the end he quotes a poem of Petrarch, urging on a war to unite Italy and drive out foreign powers “for the ancient valor in Italian hearts is not yet dead.”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The Book of the Courtier</a:t>
            </a: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/>
              <a:t>Author: Baldesar Castiglione</a:t>
            </a:r>
          </a:p>
          <a:p>
            <a:pPr>
              <a:buFontTx/>
              <a:buNone/>
            </a:pPr>
            <a:r>
              <a:rPr lang="en-US" sz="2400"/>
              <a:t>Culture: Italian</a:t>
            </a:r>
          </a:p>
          <a:p>
            <a:pPr>
              <a:buFontTx/>
              <a:buNone/>
            </a:pPr>
            <a:r>
              <a:rPr lang="en-US" sz="2400"/>
              <a:t>Time: 1528 CE</a:t>
            </a:r>
          </a:p>
          <a:p>
            <a:pPr>
              <a:buFontTx/>
              <a:buNone/>
            </a:pPr>
            <a:r>
              <a:rPr lang="en-US" sz="2400"/>
              <a:t>Genre: didactic prose handbook</a:t>
            </a:r>
          </a:p>
          <a:p>
            <a:pPr>
              <a:buFontTx/>
              <a:buNone/>
            </a:pPr>
            <a:r>
              <a:rPr lang="en-US" sz="2400"/>
              <a:t>Names/terms to know: Guidobaldo, </a:t>
            </a:r>
            <a:r>
              <a:rPr lang="en-US" sz="2400" i="1"/>
              <a:t>sprezzatura</a:t>
            </a:r>
            <a:r>
              <a:rPr lang="en-US" sz="2400"/>
              <a:t>, Ludovico.</a:t>
            </a:r>
          </a:p>
        </p:txBody>
      </p:sp>
      <p:pic>
        <p:nvPicPr>
          <p:cNvPr id="20486" name="Picture 6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52500" y="1981200"/>
            <a:ext cx="3275013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1561 Edition Title Page</a:t>
            </a:r>
          </a:p>
        </p:txBody>
      </p:sp>
      <p:pic>
        <p:nvPicPr>
          <p:cNvPr id="2662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154363" y="1981200"/>
            <a:ext cx="2835275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Court Life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Dominated by </a:t>
            </a:r>
            <a:r>
              <a:rPr lang="en-US" sz="2400" i="1"/>
              <a:t>sprezzatura</a:t>
            </a:r>
            <a:r>
              <a:rPr lang="en-US" sz="2400"/>
              <a:t>: the fine art of apparently effortless performance; or, nonchalance.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Castiglione grew up in court, as the son of a courtier. Became a diplomat in court of Urbino; made a count, then bishop.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Sack of Rome by Charles V shocked him into illness; he died in 1529.</a:t>
            </a:r>
          </a:p>
        </p:txBody>
      </p:sp>
      <p:pic>
        <p:nvPicPr>
          <p:cNvPr id="21510" name="Picture 6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85800" y="2527300"/>
            <a:ext cx="3810000" cy="3022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The Prince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Author: Niccolo Machiavelli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Culture: Italian  (another Florentine)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Time: 1513 CE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Genre: didactic prose handbook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Name to Know: Cesare Borgia</a:t>
            </a:r>
          </a:p>
        </p:txBody>
      </p:sp>
      <p:pic>
        <p:nvPicPr>
          <p:cNvPr id="3079" name="Picture 7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66800" y="1981200"/>
            <a:ext cx="3046413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Ideals of the Italian Renaissance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i="1"/>
              <a:t>The Book of the Courtier</a:t>
            </a:r>
            <a:r>
              <a:rPr lang="en-US" sz="2800"/>
              <a:t> gives a deeply felt account of them, embodied in the qualities of the complete and perfect courtier: discretion and decorum, nonchalance and gracefulness. C. wrote it after the death of Duke Guidobaldo, wanting to honor &amp; repay an emotional debt to the man who had created such a splendid court.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It is also a comedy of manners, popular among the middle as well as upper classes.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Structure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Four books representing four nights following a papal visit to Urbino, during which the principals of the court converse together.</a:t>
            </a:r>
          </a:p>
          <a:p>
            <a:pPr>
              <a:buFontTx/>
              <a:buNone/>
            </a:pPr>
            <a:r>
              <a:rPr lang="en-US"/>
              <a:t>The Duchess presides over the gathering.</a:t>
            </a:r>
          </a:p>
          <a:p>
            <a:pPr>
              <a:buFontTx/>
              <a:buNone/>
            </a:pPr>
            <a:r>
              <a:rPr lang="en-US"/>
              <a:t>Speakers: not authoritative; put on different ‘masks’ and must be prevailed upon to speak (part of the game).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Deference as Social Armor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Unlike the 10 nobles in the </a:t>
            </a:r>
            <a:r>
              <a:rPr lang="en-US" i="1"/>
              <a:t>Decameron</a:t>
            </a:r>
            <a:r>
              <a:rPr lang="en-US"/>
              <a:t>, the courtiers here must constantly negotiate differences caused by class, sex, city-state and religious temperatment.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Selections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/>
              <a:t>Book 1: </a:t>
            </a:r>
          </a:p>
          <a:p>
            <a:pPr>
              <a:buFontTx/>
              <a:buNone/>
            </a:pPr>
            <a:r>
              <a:rPr lang="en-US" sz="2800"/>
              <a:t>The Art of Concealing Art</a:t>
            </a:r>
          </a:p>
          <a:p>
            <a:pPr>
              <a:buFontTx/>
              <a:buNone/>
            </a:pPr>
            <a:r>
              <a:rPr lang="en-US" sz="2800"/>
              <a:t>Women Exemplify Grace</a:t>
            </a:r>
          </a:p>
          <a:p>
            <a:pPr>
              <a:buFontTx/>
              <a:buNone/>
            </a:pPr>
            <a:r>
              <a:rPr lang="en-US" sz="2800"/>
              <a:t>Book 3:</a:t>
            </a:r>
          </a:p>
          <a:p>
            <a:pPr>
              <a:buFontTx/>
              <a:buNone/>
            </a:pPr>
            <a:r>
              <a:rPr lang="en-US" sz="2800"/>
              <a:t>Queen Isabella of Spain</a:t>
            </a:r>
          </a:p>
          <a:p>
            <a:pPr>
              <a:buFontTx/>
              <a:buNone/>
            </a:pPr>
            <a:r>
              <a:rPr lang="en-US" sz="2800"/>
              <a:t>Book 4:</a:t>
            </a:r>
          </a:p>
          <a:p>
            <a:pPr>
              <a:buFontTx/>
              <a:buNone/>
            </a:pPr>
            <a:r>
              <a:rPr lang="en-US" sz="2800"/>
              <a:t>The Ends of Courtiership</a:t>
            </a:r>
          </a:p>
          <a:p>
            <a:pPr>
              <a:buFontTx/>
              <a:buNone/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Son of a lawyer.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Received an ordinary literary education; read Latin but no Greek.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Loved Roman history; studied law.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Became a political writer &amp; theorist.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Worked as a clerk, then secretary to the second chancery of the commune in Florence (14 years).</a:t>
            </a:r>
          </a:p>
        </p:txBody>
      </p:sp>
      <p:pic>
        <p:nvPicPr>
          <p:cNvPr id="5129" name="Picture 9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60438" y="1981200"/>
            <a:ext cx="3259137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Practical Experience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3810000" cy="4114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As secretary &amp; Second Chancellor of Florence, in charge of internal and war affairs, he had knowledge of military &amp; diplomatic matters; went on diplomatic missions.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After arguing against mercenaries and for a national militia, he was given the job of forming one and leading it to battle. Did so successfully(1509).</a:t>
            </a:r>
          </a:p>
        </p:txBody>
      </p:sp>
      <p:pic>
        <p:nvPicPr>
          <p:cNvPr id="6150" name="Picture 6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08063" y="1828800"/>
            <a:ext cx="3165475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Another Florentine Exile . . 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/>
              <a:t>He lost his position and was exiled from Florence when the republican regime went out of power; forbidden to leave Florentine territory, he was imprisoned and tortured, accused of conspiracy by the new Medici regime.</a:t>
            </a:r>
          </a:p>
          <a:p>
            <a:pPr>
              <a:buFontTx/>
              <a:buNone/>
            </a:pPr>
            <a:r>
              <a:rPr lang="en-US" sz="2800"/>
              <a:t>After he was released, he retired with his wife and children, wrote </a:t>
            </a:r>
            <a:r>
              <a:rPr lang="en-US" sz="2800" i="1"/>
              <a:t>The Prince</a:t>
            </a:r>
            <a:r>
              <a:rPr lang="en-US" sz="2800"/>
              <a:t>, among other things. Later got into Medici good graces (1520s). Died in 1527.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Reaction to Change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696200" cy="4343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/>
              <a:t>Machiavelli’s life changed drastically when the Medici family took power in Florence.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How does he react to this?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Compare with how Abelard and Dante dealt with the unforeseen events in their lives (castration, exile).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How would Marie de France judge their reactions to unexpected change, the test of unforeseen events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 Importance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An historian summed Machiavelli up thus:</a:t>
            </a:r>
          </a:p>
          <a:p>
            <a:pPr>
              <a:buFontTx/>
              <a:buNone/>
            </a:pPr>
            <a:r>
              <a:rPr lang="en-US"/>
              <a:t>‘Diplomat, historian, dramatist, philosopher; the most cynical thinker of his time, and yet a patriot fired with a noble ideal; a man who failed in everything he undertook, but left upon history a deeper mark than almost any other figure of the Renaissance.’ [Durant]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3716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Machiavelli was an independent and fearless thinker about ethics and politics:</a:t>
            </a:r>
          </a:p>
          <a:p>
            <a:pPr>
              <a:buFontTx/>
              <a:buChar char="-"/>
            </a:pPr>
            <a:r>
              <a:rPr lang="en-US"/>
              <a:t>interested in states, not individuals</a:t>
            </a:r>
          </a:p>
          <a:p>
            <a:pPr>
              <a:buFontTx/>
              <a:buNone/>
            </a:pPr>
            <a:r>
              <a:rPr lang="en-US"/>
              <a:t>	[individuals are simply members of states]</a:t>
            </a:r>
          </a:p>
          <a:p>
            <a:pPr>
              <a:buFontTx/>
              <a:buChar char="-"/>
            </a:pPr>
            <a:r>
              <a:rPr lang="en-US"/>
              <a:t>wants to know why states rise &amp; fall</a:t>
            </a:r>
          </a:p>
          <a:p>
            <a:pPr>
              <a:buFontTx/>
              <a:buChar char="-"/>
            </a:pPr>
            <a:r>
              <a:rPr lang="en-US"/>
              <a:t>wants to know how to delay state decay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The Prince</a:t>
            </a: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7696200" cy="4419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A manual teaching how to get and keep political power. The author assumes a pedagogical </a:t>
            </a:r>
            <a:r>
              <a:rPr lang="en-US" sz="2800" i="1"/>
              <a:t>persona</a:t>
            </a:r>
            <a:r>
              <a:rPr lang="en-US" sz="2800"/>
              <a:t>, seeks to persuade readers.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The work is powerful for: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	subject matter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rhetorical &amp; technical brilliance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Among the most frequently reprinted books in any language.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Dedicated first to Giuliano de’ Medici, then to Lorenzo, his nephew.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THEME_BG_IMAGE" val=""/>
  <p:tag name="MMPROD_10031PHOTO" val=""/>
  <p:tag name="MMPROD_10031LOGO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39&quot; value=&quot;%n. %s&quot;/&gt;&lt;property id=&quot;20141&quot; value=&quot;GS3.Unit 6.30.Rennaisance Literature&quot;/&gt;&lt;property id=&quot;20144&quot; value=&quot;1&quot;/&gt;&lt;property id=&quot;20146&quot; value=&quot;0&quot;/&gt;&lt;property id=&quot;20147&quot; value=&quot;1&quot;/&gt;&lt;property id=&quot;20148&quot; value=&quot;5&quot;/&gt;&lt;property id=&quot;20180&quot; value=&quot;1&quot;/&gt;&lt;property id=&quot;20181&quot; value=&quot;1&quot;/&gt;&lt;property id=&quot;20182&quot; value=&quot;0&quot;/&gt;&lt;property id=&quot;20183&quot; value=&quot;1&quot;/&gt;&lt;property id=&quot;20184&quot; value=&quot;7&quot;/&gt;&lt;property id=&quot;20224&quot; value=&quot;E:\Global3pdfs\Global.3.Power.Points\UNIT 6\GS3.Unit 6.30.Rennaisance Literature.pptx\Presenter&quot;/&gt;&lt;property id=&quot;20250&quot; value=&quot;0&quot;/&gt;&lt;property id=&quot;20251&quot; value=&quot;0&quot;/&gt;&lt;property id=&quot;20259&quot; value=&quot;0&quot;/&gt;&lt;object type=&quot;10&quot; unique_id=&quot;10002&quot;&gt;&lt;object type=&quot;11&quot; unique_id=&quot;10003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0030&quot;&gt;&lt;/object&gt;&lt;/object&gt;&lt;object type=&quot;4&quot; unique_id=&quot;10004&quot;&gt;&lt;object type=&quot;5&quot; unique_id=&quot;10031&quot;&gt;&lt;property id=&quot;20149&quot; value=&quot;Urban Koi&quot;/&gt;&lt;/object&gt;&lt;/object&gt;&lt;object type=&quot;2&quot; unique_id=&quot;10005&quot;&gt;&lt;object type=&quot;3&quot; unique_id=&quot;10006&quot;&gt;&lt;property id=&quot;20148&quot; value=&quot;5&quot;/&gt;&lt;property id=&quot;20300&quot; value=&quot;Slide 1 - &amp;quot;Ideas of Machiavelli &amp;quot;&quot;/&gt;&lt;property id=&quot;20303&quot; value=&quot;Urban Koi&quot;/&gt;&lt;property id=&quot;20307&quot; value=&quot;279&quot;/&gt;&lt;property id=&quot;20309&quot; value=&quot;10031&quot;/&gt;&lt;/object&gt;&lt;object type=&quot;3&quot; unique_id=&quot;10007&quot;&gt;&lt;property id=&quot;20148&quot; value=&quot;5&quot;/&gt;&lt;property id=&quot;20300&quot; value=&quot;Slide 2 - &amp;quot;The Prince&amp;quot;&quot;/&gt;&lt;property id=&quot;20303&quot; value=&quot;Urban Koi&quot;/&gt;&lt;property id=&quot;20307&quot; value=&quot;257&quot;/&gt;&lt;property id=&quot;20309&quot; value=&quot;10031&quot;/&gt;&lt;/object&gt;&lt;object type=&quot;3&quot; unique_id=&quot;10008&quot;&gt;&lt;property id=&quot;20148&quot; value=&quot;5&quot;/&gt;&lt;property id=&quot;20300&quot; value=&quot;Slide 3 - &amp;quot;Background&amp;quot;&quot;/&gt;&lt;property id=&quot;20303&quot; value=&quot;Urban Koi&quot;/&gt;&lt;property id=&quot;20307&quot; value=&quot;258&quot;/&gt;&lt;property id=&quot;20309&quot; value=&quot;10031&quot;/&gt;&lt;/object&gt;&lt;object type=&quot;3&quot; unique_id=&quot;10009&quot;&gt;&lt;property id=&quot;20148&quot; value=&quot;5&quot;/&gt;&lt;property id=&quot;20300&quot; value=&quot;Slide 4 - &amp;quot;Practical Experience&amp;quot;&quot;/&gt;&lt;property id=&quot;20303&quot; value=&quot;Urban Koi&quot;/&gt;&lt;property id=&quot;20307&quot; value=&quot;259&quot;/&gt;&lt;property id=&quot;20309&quot; value=&quot;10031&quot;/&gt;&lt;/object&gt;&lt;object type=&quot;3&quot; unique_id=&quot;10010&quot;&gt;&lt;property id=&quot;20148&quot; value=&quot;5&quot;/&gt;&lt;property id=&quot;20300&quot; value=&quot;Slide 5 - &amp;quot;Another Florentine Exile . . .&amp;quot;&quot;/&gt;&lt;property id=&quot;20303&quot; value=&quot;Urban Koi&quot;/&gt;&lt;property id=&quot;20307&quot; value=&quot;260&quot;/&gt;&lt;property id=&quot;20309&quot; value=&quot;10031&quot;/&gt;&lt;/object&gt;&lt;object type=&quot;3&quot; unique_id=&quot;10011&quot;&gt;&lt;property id=&quot;20148&quot; value=&quot;5&quot;/&gt;&lt;property id=&quot;20300&quot; value=&quot;Slide 6 - &amp;quot;Reaction to Change&amp;quot;&quot;/&gt;&lt;property id=&quot;20303&quot; value=&quot;Urban Koi&quot;/&gt;&lt;property id=&quot;20307&quot; value=&quot;267&quot;/&gt;&lt;property id=&quot;20309&quot; value=&quot;10031&quot;/&gt;&lt;/object&gt;&lt;object type=&quot;3&quot; unique_id=&quot;10012&quot;&gt;&lt;property id=&quot;20148&quot; value=&quot;5&quot;/&gt;&lt;property id=&quot;20300&quot; value=&quot;Slide 7 - &amp;quot;His Importance&amp;quot;&quot;/&gt;&lt;property id=&quot;20303&quot; value=&quot;Urban Koi&quot;/&gt;&lt;property id=&quot;20307&quot; value=&quot;261&quot;/&gt;&lt;property id=&quot;20309&quot; value=&quot;10031&quot;/&gt;&lt;/object&gt;&lt;object type=&quot;3&quot; unique_id=&quot;10013&quot;&gt;&lt;property id=&quot;20148&quot; value=&quot;5&quot;/&gt;&lt;property id=&quot;20300&quot; value=&quot;Slide 8&quot;/&gt;&lt;property id=&quot;20303&quot; value=&quot;Urban Koi&quot;/&gt;&lt;property id=&quot;20307&quot; value=&quot;262&quot;/&gt;&lt;property id=&quot;20309&quot; value=&quot;10031&quot;/&gt;&lt;/object&gt;&lt;object type=&quot;3&quot; unique_id=&quot;10014&quot;&gt;&lt;property id=&quot;20148&quot; value=&quot;5&quot;/&gt;&lt;property id=&quot;20300&quot; value=&quot;Slide 9 - &amp;quot;The Prince&amp;quot;&quot;/&gt;&lt;property id=&quot;20303&quot; value=&quot;Urban Koi&quot;/&gt;&lt;property id=&quot;20307&quot; value=&quot;263&quot;/&gt;&lt;property id=&quot;20309&quot; value=&quot;10031&quot;/&gt;&lt;/object&gt;&lt;object type=&quot;3&quot; unique_id=&quot;10015&quot;&gt;&lt;property id=&quot;20148&quot; value=&quot;5&quot;/&gt;&lt;property id=&quot;20300&quot; value=&quot;Slide 10 - &amp;quot;Structure&amp;quot;&quot;/&gt;&lt;property id=&quot;20303&quot; value=&quot;Urban Koi&quot;/&gt;&lt;property id=&quot;20307&quot; value=&quot;264&quot;/&gt;&lt;property id=&quot;20309&quot; value=&quot;10031&quot;/&gt;&lt;/object&gt;&lt;object type=&quot;3&quot; unique_id=&quot;10016&quot;&gt;&lt;property id=&quot;20148&quot; value=&quot;5&quot;/&gt;&lt;property id=&quot;20300&quot; value=&quot;Slide 11&quot;/&gt;&lt;property id=&quot;20303&quot; value=&quot;Urban Koi&quot;/&gt;&lt;property id=&quot;20307&quot; value=&quot;265&quot;/&gt;&lt;property id=&quot;20309&quot; value=&quot;10031&quot;/&gt;&lt;/object&gt;&lt;object type=&quot;3&quot; unique_id=&quot;10017&quot;&gt;&lt;property id=&quot;20148&quot; value=&quot;5&quot;/&gt;&lt;property id=&quot;20300&quot; value=&quot;Slide 12 - &amp;quot;The Prince, Almost&amp;quot;&quot;/&gt;&lt;property id=&quot;20303&quot; value=&quot;Urban Koi&quot;/&gt;&lt;property id=&quot;20307&quot; value=&quot;268&quot;/&gt;&lt;property id=&quot;20309&quot; value=&quot;10031&quot;/&gt;&lt;/object&gt;&lt;object type=&quot;3&quot; unique_id=&quot;10018&quot;&gt;&lt;property id=&quot;20148&quot; value=&quot;5&quot;/&gt;&lt;property id=&quot;20300&quot; value=&quot;Slide 13 - &amp;quot;Borgia’s Accomplishments&amp;quot;&quot;/&gt;&lt;property id=&quot;20303&quot; value=&quot;Urban Koi&quot;/&gt;&lt;property id=&quot;20307&quot; value=&quot;269&quot;/&gt;&lt;property id=&quot;20309&quot; value=&quot;10031&quot;/&gt;&lt;/object&gt;&lt;object type=&quot;3&quot; unique_id=&quot;10019&quot;&gt;&lt;property id=&quot;20148&quot; value=&quot;5&quot;/&gt;&lt;property id=&quot;20300&quot; value=&quot;Slide 14 - &amp;quot;Selections Read&amp;quot;&quot;/&gt;&lt;property id=&quot;20303&quot; value=&quot;Urban Koi&quot;/&gt;&lt;property id=&quot;20307&quot; value=&quot;266&quot;/&gt;&lt;property id=&quot;20309&quot; value=&quot;10031&quot;/&gt;&lt;/object&gt;&lt;object type=&quot;3&quot; unique_id=&quot;10020&quot;&gt;&lt;property id=&quot;20148&quot; value=&quot;5&quot;/&gt;&lt;property id=&quot;20300&quot; value=&quot;Slide 15 - &amp;quot;The Qualities of a Strong Prince&amp;quot;&quot;/&gt;&lt;property id=&quot;20303&quot; value=&quot;Urban Koi&quot;/&gt;&lt;property id=&quot;20307&quot; value=&quot;270&quot;/&gt;&lt;property id=&quot;20309&quot; value=&quot;10031&quot;/&gt;&lt;/object&gt;&lt;object type=&quot;3&quot; unique_id=&quot;10021&quot;&gt;&lt;property id=&quot;20148&quot; value=&quot;5&quot;/&gt;&lt;property id=&quot;20300&quot; value=&quot;Slide 16 - &amp;quot;Final Words&amp;quot;&quot;/&gt;&lt;property id=&quot;20303&quot; value=&quot;Urban Koi&quot;/&gt;&lt;property id=&quot;20307&quot; value=&quot;271&quot;/&gt;&lt;property id=&quot;20309&quot; value=&quot;10031&quot;/&gt;&lt;/object&gt;&lt;object type=&quot;3&quot; unique_id=&quot;10022&quot;&gt;&lt;property id=&quot;20148&quot; value=&quot;5&quot;/&gt;&lt;property id=&quot;20300&quot; value=&quot;Slide 17 - &amp;quot;The Book of the Courtier&amp;quot;&quot;/&gt;&lt;property id=&quot;20303&quot; value=&quot;Urban Koi&quot;/&gt;&lt;property id=&quot;20307&quot; value=&quot;272&quot;/&gt;&lt;property id=&quot;20309&quot; value=&quot;10031&quot;/&gt;&lt;/object&gt;&lt;object type=&quot;3&quot; unique_id=&quot;10023&quot;&gt;&lt;property id=&quot;20148&quot; value=&quot;5&quot;/&gt;&lt;property id=&quot;20300&quot; value=&quot;Slide 18 - &amp;quot;A 1561 Edition Title Page&amp;quot;&quot;/&gt;&lt;property id=&quot;20303&quot; value=&quot;Urban Koi&quot;/&gt;&lt;property id=&quot;20307&quot; value=&quot;278&quot;/&gt;&lt;property id=&quot;20309&quot; value=&quot;10031&quot;/&gt;&lt;/object&gt;&lt;object type=&quot;3&quot; unique_id=&quot;10024&quot;&gt;&lt;property id=&quot;20148&quot; value=&quot;5&quot;/&gt;&lt;property id=&quot;20300&quot; value=&quot;Slide 19 - &amp;quot;Court Life&amp;quot;&quot;/&gt;&lt;property id=&quot;20303&quot; value=&quot;Urban Koi&quot;/&gt;&lt;property id=&quot;20307&quot; value=&quot;273&quot;/&gt;&lt;property id=&quot;20309&quot; value=&quot;10031&quot;/&gt;&lt;/object&gt;&lt;object type=&quot;3&quot; unique_id=&quot;10025&quot;&gt;&lt;property id=&quot;20148&quot; value=&quot;5&quot;/&gt;&lt;property id=&quot;20300&quot; value=&quot;Slide 20 - &amp;quot;Ideals of the Italian Renaissance&amp;quot;&quot;/&gt;&lt;property id=&quot;20303&quot; value=&quot;Urban Koi&quot;/&gt;&lt;property id=&quot;20307&quot; value=&quot;274&quot;/&gt;&lt;property id=&quot;20309&quot; value=&quot;10031&quot;/&gt;&lt;/object&gt;&lt;object type=&quot;3&quot; unique_id=&quot;10026&quot;&gt;&lt;property id=&quot;20148&quot; value=&quot;5&quot;/&gt;&lt;property id=&quot;20300&quot; value=&quot;Slide 21 - &amp;quot;Structure&amp;quot;&quot;/&gt;&lt;property id=&quot;20303&quot; value=&quot;Urban Koi&quot;/&gt;&lt;property id=&quot;20307&quot; value=&quot;275&quot;/&gt;&lt;property id=&quot;20309&quot; value=&quot;10031&quot;/&gt;&lt;/object&gt;&lt;object type=&quot;3&quot; unique_id=&quot;10027&quot;&gt;&lt;property id=&quot;20148&quot; value=&quot;5&quot;/&gt;&lt;property id=&quot;20300&quot; value=&quot;Slide 22 - &amp;quot;Deference as Social Armor&amp;quot;&quot;/&gt;&lt;property id=&quot;20303&quot; value=&quot;Urban Koi&quot;/&gt;&lt;property id=&quot;20307&quot; value=&quot;276&quot;/&gt;&lt;property id=&quot;20309&quot; value=&quot;10031&quot;/&gt;&lt;/object&gt;&lt;object type=&quot;3&quot; unique_id=&quot;10028&quot;&gt;&lt;property id=&quot;20148&quot; value=&quot;5&quot;/&gt;&lt;property id=&quot;20300&quot; value=&quot;Slide 23 - &amp;quot;Selections&amp;quot;&quot;/&gt;&lt;property id=&quot;20303&quot; value=&quot;Urban Koi&quot;/&gt;&lt;property id=&quot;20307&quot; value=&quot;277&quot;/&gt;&lt;property id=&quot;20309&quot; value=&quot;10031&quot;/&gt;&lt;/object&gt;&lt;/object&gt;&lt;object type=&quot;8&quot; unique_id=&quot;10029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18344394</TotalTime>
  <Words>1053</Words>
  <Application>Microsoft PowerPoint</Application>
  <PresentationFormat>On-screen Show (4:3)</PresentationFormat>
  <Paragraphs>108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Blank Presentation</vt:lpstr>
      <vt:lpstr>Ideas of Machiavelli </vt:lpstr>
      <vt:lpstr>The Prince</vt:lpstr>
      <vt:lpstr>Background</vt:lpstr>
      <vt:lpstr>Practical Experience</vt:lpstr>
      <vt:lpstr>Another Florentine Exile . . .</vt:lpstr>
      <vt:lpstr>Reaction to Change</vt:lpstr>
      <vt:lpstr>His Importance</vt:lpstr>
      <vt:lpstr>Slide 8</vt:lpstr>
      <vt:lpstr>The Prince</vt:lpstr>
      <vt:lpstr>Structure</vt:lpstr>
      <vt:lpstr>Slide 11</vt:lpstr>
      <vt:lpstr>The Prince, Almost</vt:lpstr>
      <vt:lpstr>Borgia’s Accomplishments</vt:lpstr>
      <vt:lpstr>Selections Read</vt:lpstr>
      <vt:lpstr>The Qualities of a Strong Prince</vt:lpstr>
      <vt:lpstr>Final Words</vt:lpstr>
      <vt:lpstr>The Book of the Courtier</vt:lpstr>
      <vt:lpstr>A 1561 Edition Title Page</vt:lpstr>
      <vt:lpstr>Court Life</vt:lpstr>
      <vt:lpstr>Ideals of the Italian Renaissance</vt:lpstr>
      <vt:lpstr>Structure</vt:lpstr>
      <vt:lpstr>Deference as Social Armor</vt:lpstr>
      <vt:lpstr>Selections</vt:lpstr>
    </vt:vector>
  </TitlesOfParts>
  <Company>Creighton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Machiavelli &amp; Castiglione</dc:title>
  <dc:creator>Christina Clark</dc:creator>
  <cp:keywords/>
  <cp:lastModifiedBy>DOE</cp:lastModifiedBy>
  <cp:revision>52</cp:revision>
  <dcterms:created xsi:type="dcterms:W3CDTF">1970-01-01T00:13:32Z</dcterms:created>
  <dcterms:modified xsi:type="dcterms:W3CDTF">2010-08-09T17:15:45Z</dcterms:modified>
</cp:coreProperties>
</file>